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65" r:id="rId5"/>
    <p:sldId id="259" r:id="rId6"/>
    <p:sldId id="260" r:id="rId7"/>
    <p:sldId id="261" r:id="rId8"/>
    <p:sldId id="262" r:id="rId9"/>
    <p:sldId id="264" r:id="rId10"/>
    <p:sldId id="266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94671"/>
  </p:normalViewPr>
  <p:slideViewPr>
    <p:cSldViewPr snapToGrid="0" snapToObjects="1">
      <p:cViewPr varScale="1">
        <p:scale>
          <a:sx n="109" d="100"/>
          <a:sy n="109" d="100"/>
        </p:scale>
        <p:origin x="68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12/7/19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12/7/19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12/7/19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12/7/19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12/7/19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dirty="0"/>
              <a:pPr/>
              <a:t>12/7/19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12/7/19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://cocodataset.org/#download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tif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4D250D-737F-E84B-AFEB-8D0F1CFDD3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Image COLORIZATION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977926E-5E8C-F340-80D3-A40ABDCE5DC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SIDDARTHA RAO,    SUMEET MISHRA,    VARUN MIRANDA </a:t>
            </a:r>
          </a:p>
        </p:txBody>
      </p:sp>
    </p:spTree>
    <p:extLst>
      <p:ext uri="{BB962C8B-B14F-4D97-AF65-F5344CB8AC3E}">
        <p14:creationId xmlns:p14="http://schemas.microsoft.com/office/powerpoint/2010/main" val="12646171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DC935-A820-3848-B073-F47A8EF93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26770D-06D3-7E46-931D-29B054FB62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3904422"/>
          </a:xfrm>
        </p:spPr>
        <p:txBody>
          <a:bodyPr>
            <a:normAutofit fontScale="77500" lnSpcReduction="20000"/>
          </a:bodyPr>
          <a:lstStyle/>
          <a:p>
            <a:r>
              <a:rPr lang="en-IN" sz="2600" dirty="0"/>
              <a:t>[1] S. Iizuka, E. Simo-Serra, and H. Ishikawa. Let there be </a:t>
            </a:r>
            <a:r>
              <a:rPr lang="en-IN" sz="2600" dirty="0" err="1"/>
              <a:t>Color</a:t>
            </a:r>
            <a:r>
              <a:rPr lang="en-IN" sz="2600" dirty="0"/>
              <a:t>!: Joint End-to-end Learning of Global and Local Image Priors for Automatic Image Colorization with Simultaneous Classification. ACM Transactions on Graphics (TOG), 35(4), 2016.</a:t>
            </a:r>
          </a:p>
          <a:p>
            <a:r>
              <a:rPr lang="en-IN" sz="2600" dirty="0"/>
              <a:t>[2] R. Zhang, P. Isola, and A. A. </a:t>
            </a:r>
            <a:r>
              <a:rPr lang="en-IN" sz="2600" dirty="0" err="1"/>
              <a:t>Efros</a:t>
            </a:r>
            <a:r>
              <a:rPr lang="en-IN" sz="2600" dirty="0"/>
              <a:t>. </a:t>
            </a:r>
            <a:r>
              <a:rPr lang="en-IN" sz="2600" dirty="0" err="1"/>
              <a:t>Colorful</a:t>
            </a:r>
            <a:r>
              <a:rPr lang="en-IN" sz="2600" dirty="0"/>
              <a:t> image colorization. ECCV, 2016.</a:t>
            </a:r>
          </a:p>
          <a:p>
            <a:r>
              <a:rPr lang="en-IN" sz="2600" dirty="0"/>
              <a:t>[3] Federico </a:t>
            </a:r>
            <a:r>
              <a:rPr lang="en-IN" sz="2600" dirty="0" err="1"/>
              <a:t>Baldassarre</a:t>
            </a:r>
            <a:r>
              <a:rPr lang="en-IN" sz="2600" dirty="0"/>
              <a:t>, Diego </a:t>
            </a:r>
            <a:r>
              <a:rPr lang="en-IN" sz="2600" dirty="0" err="1"/>
              <a:t>Gonz´alez</a:t>
            </a:r>
            <a:r>
              <a:rPr lang="en-IN" sz="2600" dirty="0"/>
              <a:t> </a:t>
            </a:r>
            <a:r>
              <a:rPr lang="en-IN" sz="2600" dirty="0" err="1"/>
              <a:t>Mor´ın</a:t>
            </a:r>
            <a:r>
              <a:rPr lang="en-IN" sz="2600" dirty="0"/>
              <a:t>, Lucas </a:t>
            </a:r>
            <a:r>
              <a:rPr lang="en-IN" sz="2600" dirty="0" err="1"/>
              <a:t>Rod´es-Guirao</a:t>
            </a:r>
            <a:r>
              <a:rPr lang="en-IN" sz="2600" dirty="0"/>
              <a:t>. Deep </a:t>
            </a:r>
            <a:r>
              <a:rPr lang="en-IN" sz="2600" dirty="0" err="1"/>
              <a:t>Koalarization</a:t>
            </a:r>
            <a:r>
              <a:rPr lang="en-IN" sz="2600" dirty="0"/>
              <a:t>: Image Colorization using CNNs and Inception-Resnet-v2</a:t>
            </a:r>
          </a:p>
          <a:p>
            <a:r>
              <a:rPr lang="en-IN" sz="2600" dirty="0"/>
              <a:t>Dataset: </a:t>
            </a:r>
            <a:r>
              <a:rPr lang="en-IN" sz="2600" dirty="0">
                <a:solidFill>
                  <a:srgbClr val="0070C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http://cocodataset.org/#download</a:t>
            </a:r>
            <a:endParaRPr lang="en-IN" sz="2600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br>
              <a:rPr lang="en-IN" dirty="0"/>
            </a:br>
            <a:endParaRPr lang="en-IN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27605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642C7A-EDF8-C047-A7CF-E51FAB21F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7549FE-C39C-574A-A982-7F5D9F8DB4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/>
              <a:t>No one wants to keep looking at black and white photos</a:t>
            </a:r>
          </a:p>
          <a:p>
            <a:r>
              <a:rPr lang="en-IN" dirty="0"/>
              <a:t>Color makes an image look pretty</a:t>
            </a:r>
          </a:p>
          <a:p>
            <a:r>
              <a:rPr lang="en-IN" dirty="0"/>
              <a:t>Adding ‘</a:t>
            </a:r>
            <a:r>
              <a:rPr lang="en-IN" dirty="0" err="1"/>
              <a:t>color</a:t>
            </a:r>
            <a:r>
              <a:rPr lang="en-IN" dirty="0"/>
              <a:t>’ adds more information to the image</a:t>
            </a:r>
          </a:p>
          <a:p>
            <a:r>
              <a:rPr lang="en-IN" dirty="0"/>
              <a:t>Motivation:  </a:t>
            </a:r>
          </a:p>
          <a:p>
            <a:pPr lvl="1"/>
            <a:r>
              <a:rPr lang="en-IN" dirty="0"/>
              <a:t>‘Colorize’ historical images</a:t>
            </a:r>
          </a:p>
          <a:p>
            <a:pPr lvl="1"/>
            <a:r>
              <a:rPr lang="en-IN" dirty="0"/>
              <a:t>There are different ways to color an image as well</a:t>
            </a:r>
          </a:p>
          <a:p>
            <a:pPr lvl="1"/>
            <a:r>
              <a:rPr lang="en-IN" dirty="0"/>
              <a:t>It will be interesting to see what colors are applicable to a particular image</a:t>
            </a:r>
          </a:p>
        </p:txBody>
      </p:sp>
    </p:spTree>
    <p:extLst>
      <p:ext uri="{BB962C8B-B14F-4D97-AF65-F5344CB8AC3E}">
        <p14:creationId xmlns:p14="http://schemas.microsoft.com/office/powerpoint/2010/main" val="5637953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FF8F2-171E-FF4F-9789-87833FC0BD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251CFF-2313-BE40-8D0F-6FFA87425A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are using ‘Coco’ dataset in our model</a:t>
            </a:r>
          </a:p>
          <a:p>
            <a:r>
              <a:rPr lang="en-US" dirty="0"/>
              <a:t>This dataset consists of 84,000 training images and 5000 validation images</a:t>
            </a:r>
          </a:p>
          <a:p>
            <a:r>
              <a:rPr lang="en-US" dirty="0"/>
              <a:t>For initial analysis and finding the best model we used 5000 images and split them into train (70%), validation (10%) and test (20%)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08678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DFE0C0-3643-994E-9339-AE30F7CE8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IMAGES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A203A0-D4E5-7741-9A6D-EE553D42D5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0460" y="2015732"/>
            <a:ext cx="3307265" cy="27051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C24B76D-69A2-7A4D-A48F-6C97AE2E26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3081" y="2015732"/>
            <a:ext cx="2876552" cy="27051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731A7A9-DC9F-6C47-9725-28D388BD67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4990" y="2015732"/>
            <a:ext cx="3067048" cy="27051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00F41B7-CC23-5A43-A00E-B0DD9D272EDC}"/>
              </a:ext>
            </a:extLst>
          </p:cNvPr>
          <p:cNvSpPr txBox="1"/>
          <p:nvPr/>
        </p:nvSpPr>
        <p:spPr>
          <a:xfrm>
            <a:off x="1350460" y="4953965"/>
            <a:ext cx="3307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RGB Image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A1B81D-1C49-734E-802D-CE616087124C}"/>
              </a:ext>
            </a:extLst>
          </p:cNvPr>
          <p:cNvSpPr txBox="1"/>
          <p:nvPr/>
        </p:nvSpPr>
        <p:spPr>
          <a:xfrm>
            <a:off x="4873081" y="4953965"/>
            <a:ext cx="3307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BW Image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409C8C2-2033-9E4B-BF71-D0FBDB91E9E7}"/>
              </a:ext>
            </a:extLst>
          </p:cNvPr>
          <p:cNvSpPr txBox="1"/>
          <p:nvPr/>
        </p:nvSpPr>
        <p:spPr>
          <a:xfrm>
            <a:off x="7964990" y="4918183"/>
            <a:ext cx="3307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LAB Image</a:t>
            </a:r>
          </a:p>
        </p:txBody>
      </p:sp>
    </p:spTree>
    <p:extLst>
      <p:ext uri="{BB962C8B-B14F-4D97-AF65-F5344CB8AC3E}">
        <p14:creationId xmlns:p14="http://schemas.microsoft.com/office/powerpoint/2010/main" val="33960108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675439-9944-C847-B92F-EC111FDDA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EEECD4B-3A81-BB4B-A510-7830155B09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90409" y="2016125"/>
            <a:ext cx="9525507" cy="344963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DD0E487-1E30-9040-97FC-7AB56540755B}"/>
              </a:ext>
            </a:extLst>
          </p:cNvPr>
          <p:cNvSpPr txBox="1"/>
          <p:nvPr/>
        </p:nvSpPr>
        <p:spPr>
          <a:xfrm>
            <a:off x="1490409" y="5591908"/>
            <a:ext cx="9525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Citation:  The architecture that has been used follows the Deep </a:t>
            </a:r>
            <a:r>
              <a:rPr lang="en-US" dirty="0" err="1"/>
              <a:t>Koalarization</a:t>
            </a:r>
            <a:r>
              <a:rPr lang="en-US" dirty="0"/>
              <a:t> paper [3]</a:t>
            </a:r>
          </a:p>
        </p:txBody>
      </p:sp>
    </p:spTree>
    <p:extLst>
      <p:ext uri="{BB962C8B-B14F-4D97-AF65-F5344CB8AC3E}">
        <p14:creationId xmlns:p14="http://schemas.microsoft.com/office/powerpoint/2010/main" val="22226589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CAD4DA-F3F2-DE43-B30B-B8DA20D41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4F1F3D-51BD-8B43-AD84-D54C568899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4037749"/>
          </a:xfrm>
        </p:spPr>
        <p:txBody>
          <a:bodyPr>
            <a:normAutofit/>
          </a:bodyPr>
          <a:lstStyle/>
          <a:p>
            <a:r>
              <a:rPr lang="en-US" dirty="0"/>
              <a:t>There are two parts to encode the image:</a:t>
            </a:r>
          </a:p>
          <a:p>
            <a:pPr lvl="1"/>
            <a:r>
              <a:rPr lang="en-US" dirty="0"/>
              <a:t>Scaling the RGB image to 224 x 224 and converting the image into CIELAB color space before feeding it to the 2D convolution network</a:t>
            </a:r>
          </a:p>
          <a:p>
            <a:pPr lvl="2"/>
            <a:r>
              <a:rPr lang="en-US" dirty="0"/>
              <a:t>L stands for luminance and A and B stands for the color spectra green-red and blue-yellow respectively. L is the input that is being fed as an input to the encoder</a:t>
            </a:r>
          </a:p>
          <a:p>
            <a:pPr lvl="1"/>
            <a:r>
              <a:rPr lang="en-US" dirty="0"/>
              <a:t>Scaling the RGB image to 299 x 299 and converting the image into Grayscale color space before feeding it to our pretrained </a:t>
            </a:r>
            <a:r>
              <a:rPr lang="en-US" dirty="0" err="1"/>
              <a:t>ResNet</a:t>
            </a:r>
            <a:r>
              <a:rPr lang="en-US" dirty="0"/>
              <a:t> model</a:t>
            </a:r>
          </a:p>
          <a:p>
            <a:pPr lvl="2"/>
            <a:r>
              <a:rPr lang="en-US" dirty="0"/>
              <a:t>The </a:t>
            </a:r>
            <a:r>
              <a:rPr lang="en-US" dirty="0" err="1"/>
              <a:t>ResNet</a:t>
            </a:r>
            <a:r>
              <a:rPr lang="en-US" dirty="0"/>
              <a:t> will give the image embeddings as an output</a:t>
            </a:r>
          </a:p>
          <a:p>
            <a:pPr marL="914400" lvl="2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pPr marL="914400" lvl="2" indent="0">
              <a:buNone/>
            </a:pPr>
            <a:endParaRPr lang="en-US" dirty="0"/>
          </a:p>
          <a:p>
            <a:pPr marL="914400" lvl="2" indent="0">
              <a:buNone/>
            </a:pPr>
            <a:endParaRPr lang="en-US" dirty="0"/>
          </a:p>
          <a:p>
            <a:pPr marL="914400" lvl="2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87986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F247C9-C2B5-0348-9EE2-E270BF29D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BBD6BB-1377-8F43-A1AB-9AA81BC62B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Fusion layer:</a:t>
            </a:r>
          </a:p>
          <a:p>
            <a:pPr lvl="1"/>
            <a:r>
              <a:rPr lang="en-US" dirty="0"/>
              <a:t>Both outputs of encoders will be combined into a fusion layer </a:t>
            </a:r>
          </a:p>
          <a:p>
            <a:r>
              <a:rPr lang="en-US" dirty="0"/>
              <a:t>Decoder:</a:t>
            </a:r>
          </a:p>
          <a:p>
            <a:pPr lvl="1"/>
            <a:r>
              <a:rPr lang="en-US" dirty="0"/>
              <a:t>The output of the fusion layer will be fed into the decoder which will attempt to recreate the LAB image where A and B are being predicted and then the LAB will be converted to RGB image and resized to 224 x 224</a:t>
            </a:r>
          </a:p>
        </p:txBody>
      </p:sp>
    </p:spTree>
    <p:extLst>
      <p:ext uri="{BB962C8B-B14F-4D97-AF65-F5344CB8AC3E}">
        <p14:creationId xmlns:p14="http://schemas.microsoft.com/office/powerpoint/2010/main" val="9064294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38547D-D444-6344-A7AF-3C59517EB2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1A8F4C-F8DD-9C42-9E16-24F6C27CEE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9B762A-F96E-A347-9FB1-0BF477DE8E7C}"/>
              </a:ext>
            </a:extLst>
          </p:cNvPr>
          <p:cNvSpPr txBox="1"/>
          <p:nvPr/>
        </p:nvSpPr>
        <p:spPr>
          <a:xfrm>
            <a:off x="1451579" y="5603631"/>
            <a:ext cx="9603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 accuracy:  68%   Validation accuracy: 64%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277DD2-FF61-CB4C-B37C-D93D7F4F3075}"/>
              </a:ext>
            </a:extLst>
          </p:cNvPr>
          <p:cNvSpPr txBox="1"/>
          <p:nvPr/>
        </p:nvSpPr>
        <p:spPr>
          <a:xfrm>
            <a:off x="257909" y="2273640"/>
            <a:ext cx="1193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Grayscale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C1676D-D983-B94C-B1B6-91646F5DE44D}"/>
              </a:ext>
            </a:extLst>
          </p:cNvPr>
          <p:cNvSpPr txBox="1"/>
          <p:nvPr/>
        </p:nvSpPr>
        <p:spPr>
          <a:xfrm>
            <a:off x="257909" y="3552832"/>
            <a:ext cx="1193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Prediction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1B7696-0E91-F642-AC06-4AAAB9483E75}"/>
              </a:ext>
            </a:extLst>
          </p:cNvPr>
          <p:cNvSpPr txBox="1"/>
          <p:nvPr/>
        </p:nvSpPr>
        <p:spPr>
          <a:xfrm>
            <a:off x="396496" y="4571496"/>
            <a:ext cx="10550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Ground Truth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6ACE3D1-CA08-6B41-AB9E-8DBE8CF957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576" y="1991039"/>
            <a:ext cx="9603275" cy="3487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8259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356A6-B632-BF49-BAA0-E8FD17B24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 AND FUTURE SCOPE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150727-A8A9-5F48-8584-EDD525B78A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results are not perfect because:</a:t>
            </a:r>
          </a:p>
          <a:p>
            <a:pPr lvl="1"/>
            <a:r>
              <a:rPr lang="en-US" dirty="0"/>
              <a:t>The inception layer is pretrained on </a:t>
            </a:r>
            <a:r>
              <a:rPr lang="en-US" dirty="0" err="1"/>
              <a:t>imageNet</a:t>
            </a:r>
            <a:r>
              <a:rPr lang="en-US" dirty="0"/>
              <a:t> weights</a:t>
            </a:r>
          </a:p>
          <a:p>
            <a:pPr lvl="1"/>
            <a:r>
              <a:rPr lang="en-US" dirty="0"/>
              <a:t>Did not use enough training data</a:t>
            </a:r>
          </a:p>
          <a:p>
            <a:r>
              <a:rPr lang="en-US" dirty="0"/>
              <a:t>These are the next steps that we are planning to implement in our final week:</a:t>
            </a:r>
          </a:p>
          <a:p>
            <a:pPr lvl="1"/>
            <a:r>
              <a:rPr lang="en-US" dirty="0"/>
              <a:t>Use more training data</a:t>
            </a:r>
          </a:p>
          <a:p>
            <a:pPr lvl="1"/>
            <a:r>
              <a:rPr lang="en-US" dirty="0"/>
              <a:t>Test the data on historical image</a:t>
            </a:r>
          </a:p>
          <a:p>
            <a:pPr lvl="1"/>
            <a:r>
              <a:rPr lang="en-US" dirty="0"/>
              <a:t>Compare results on historical images vs coco test images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3600738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354</TotalTime>
  <Words>495</Words>
  <Application>Microsoft Macintosh PowerPoint</Application>
  <PresentationFormat>Widescreen</PresentationFormat>
  <Paragraphs>56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Gill Sans MT</vt:lpstr>
      <vt:lpstr>Gallery</vt:lpstr>
      <vt:lpstr>Image COLORIZATION</vt:lpstr>
      <vt:lpstr>introduction</vt:lpstr>
      <vt:lpstr>Dataset</vt:lpstr>
      <vt:lpstr>TYPES OF IMAGES</vt:lpstr>
      <vt:lpstr>architecture</vt:lpstr>
      <vt:lpstr>architecture</vt:lpstr>
      <vt:lpstr>ARCHITECTURE</vt:lpstr>
      <vt:lpstr>results</vt:lpstr>
      <vt:lpstr>CONCLUSION AND FUTURE SCOPE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Image COLORIZATION</dc:title>
  <dc:creator>vmiranda</dc:creator>
  <cp:lastModifiedBy>vmiranda</cp:lastModifiedBy>
  <cp:revision>29</cp:revision>
  <dcterms:created xsi:type="dcterms:W3CDTF">2019-12-07T15:13:27Z</dcterms:created>
  <dcterms:modified xsi:type="dcterms:W3CDTF">2019-12-08T04:17:05Z</dcterms:modified>
</cp:coreProperties>
</file>